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notesMasterIdLst>
    <p:notesMasterId r:id="rId3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5-image-1.png"/><Relationship Id="rId2" Type="http://schemas.openxmlformats.org/officeDocument/2006/relationships/image" Target="../media/image-3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6669" y="1317873"/>
            <a:ext cx="8290661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FUTURE FOCUSED LEADERS SUMMIT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1539094" y="2518023"/>
            <a:ext cx="606581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200"/>
              </a:spcBef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Future Is Both Highly Autonomous and Deeply Human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3038471" y="3038624"/>
            <a:ext cx="306691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2000"/>
              </a:spcBef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Jay Owen | St. Augustine Beach | April 6-8, 2026</a:t>
            </a:r>
            <a:endParaRPr lang="en-US" sz="1100" dirty="0"/>
          </a:p>
        </p:txBody>
      </p:sp>
      <p:pic>
        <p:nvPicPr>
          <p:cNvPr id="5" name="Image 0" descr="/tmp/ffl-slides/assets/logo-full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495824"/>
            <a:ext cx="1524000" cy="3296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42478" y="1722537"/>
            <a:ext cx="5059043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Technology changes fast.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760668" y="2290763"/>
            <a:ext cx="362251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800"/>
              </a:spcBef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Character doesn't.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2527039" y="3011388"/>
            <a:ext cx="4089922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2000"/>
              </a:spcBef>
              <a:buNone/>
            </a:pPr>
            <a:r>
              <a:rPr lang="en-US" sz="28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Values last. Tools don't.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7950" y="381000"/>
            <a:ext cx="8290661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3535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TYPES OF AI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545134" y="1044476"/>
            <a:ext cx="634901" cy="634901"/>
          </a:xfrm>
          <a:prstGeom prst="roundRect">
            <a:avLst>
              <a:gd name="adj" fmla="val 144022"/>
            </a:avLst>
          </a:prstGeom>
          <a:solidFill>
            <a:srgbClr val="F7981D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04775" y="1831777"/>
            <a:ext cx="1515618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3535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NARROW AI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1104471" y="2203252"/>
            <a:ext cx="15162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600"/>
              </a:spcBef>
              <a:buNone/>
            </a:pPr>
            <a:r>
              <a:rPr lang="en-US" sz="13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job, does it well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4254401" y="1044476"/>
            <a:ext cx="634901" cy="634901"/>
          </a:xfrm>
          <a:prstGeom prst="roundRect">
            <a:avLst>
              <a:gd name="adj" fmla="val 144022"/>
            </a:avLst>
          </a:prstGeom>
          <a:solidFill>
            <a:srgbClr val="D91C5C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578895" y="1831777"/>
            <a:ext cx="1986061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3535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GENERATIVE AI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3851233" y="2203252"/>
            <a:ext cx="1441386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600"/>
              </a:spcBef>
              <a:buNone/>
            </a:pPr>
            <a:r>
              <a:rPr lang="en-US" sz="13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Creates new things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963817" y="1044476"/>
            <a:ext cx="634901" cy="634901"/>
          </a:xfrm>
          <a:prstGeom prst="roundRect">
            <a:avLst>
              <a:gd name="adj" fmla="val 144022"/>
            </a:avLst>
          </a:prstGeom>
          <a:solidFill>
            <a:srgbClr val="1A1A2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050979" y="1831777"/>
            <a:ext cx="4605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3535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AGI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6822665" y="2203252"/>
            <a:ext cx="917204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600"/>
              </a:spcBef>
              <a:buNone/>
            </a:pPr>
            <a:r>
              <a:rPr lang="en-US" sz="13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here yet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7950" y="381000"/>
            <a:ext cx="8290661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600" b="1" dirty="0">
                <a:solidFill>
                  <a:srgbClr val="3535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FIVE PLAYERS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888802" y="1082576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F7981D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29691" y="1641277"/>
            <a:ext cx="77557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800"/>
              </a:spcBef>
              <a:buNone/>
            </a:pPr>
            <a:r>
              <a:rPr lang="en-US" sz="1400" b="1" dirty="0">
                <a:solidFill>
                  <a:srgbClr val="3535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ChatGPT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366119" y="1901577"/>
            <a:ext cx="150271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00"/>
              </a:spcBef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 use, voice, projects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2616101" y="1082576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D91C5C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2542458" y="1641277"/>
            <a:ext cx="604486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800"/>
              </a:spcBef>
              <a:buNone/>
            </a:pPr>
            <a:r>
              <a:rPr lang="en-US" sz="1400" b="1" dirty="0">
                <a:solidFill>
                  <a:srgbClr val="3535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Claude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2125907" y="1901577"/>
            <a:ext cx="143743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00"/>
              </a:spcBef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Writing, thinking, building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4343251" y="1082576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4285F4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264597" y="1641277"/>
            <a:ext cx="614657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800"/>
              </a:spcBef>
              <a:buNone/>
            </a:pPr>
            <a:r>
              <a:rPr lang="en-US" sz="1400" b="1" dirty="0">
                <a:solidFill>
                  <a:srgbClr val="3535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Gemini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3820568" y="1901577"/>
            <a:ext cx="150271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00"/>
              </a:spcBef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Visuals, Google integration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6070550" y="1082576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1A1A2E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6087535" y="1641277"/>
            <a:ext cx="423231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800"/>
              </a:spcBef>
              <a:buNone/>
            </a:pPr>
            <a:r>
              <a:rPr lang="en-US" sz="1400" b="1" dirty="0">
                <a:solidFill>
                  <a:srgbClr val="3535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Grok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5547717" y="1901577"/>
            <a:ext cx="1502866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00"/>
              </a:spcBef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Real-time news, sentiment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7797850" y="1082576"/>
            <a:ext cx="457200" cy="457200"/>
          </a:xfrm>
          <a:prstGeom prst="roundRect">
            <a:avLst>
              <a:gd name="adj" fmla="val 200000"/>
            </a:avLst>
          </a:prstGeom>
          <a:solidFill>
            <a:srgbClr val="0668E1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7764435" y="1641277"/>
            <a:ext cx="52403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800"/>
              </a:spcBef>
              <a:buNone/>
            </a:pPr>
            <a:r>
              <a:rPr lang="en-US" sz="1400" b="1" dirty="0">
                <a:solidFill>
                  <a:srgbClr val="3535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Llama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475702" y="1901577"/>
            <a:ext cx="110149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00"/>
              </a:spcBef>
              <a:buNone/>
            </a:pPr>
            <a:r>
              <a:rPr lang="en-US" sz="1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source, Meta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7950" y="253901"/>
            <a:ext cx="8290661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ELEVEN ROLES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34901" y="809476"/>
            <a:ext cx="388635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</a:t>
            </a:r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Text creation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634901" y="1085701"/>
            <a:ext cx="388635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</a:t>
            </a:r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Proofing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34901" y="1361926"/>
            <a:ext cx="388635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</a:t>
            </a:r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Writing code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34901" y="1638151"/>
            <a:ext cx="388635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</a:t>
            </a:r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Creating images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34901" y="1914376"/>
            <a:ext cx="388635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</a:t>
            </a:r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Creating videos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634901" y="2190601"/>
            <a:ext cx="388635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</a:t>
            </a:r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Spreadsheet analysis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4698950" y="809476"/>
            <a:ext cx="388635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7.</a:t>
            </a:r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Slide creation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4698950" y="1085701"/>
            <a:ext cx="388635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</a:t>
            </a:r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Idea generation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698950" y="1361926"/>
            <a:ext cx="388635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9.</a:t>
            </a:r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Research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698950" y="1638151"/>
            <a:ext cx="388635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10.</a:t>
            </a:r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Task automation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4698950" y="1914376"/>
            <a:ext cx="388635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11.</a:t>
            </a:r>
            <a:pPr algn="l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Note-taking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426669" y="4435525"/>
            <a:ext cx="8290661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4000"/>
              </a:spcAft>
              <a:buNone/>
            </a:pPr>
            <a:r>
              <a:rPr lang="en-US" sz="1300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roles. One tool. Just getting started.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043410"/>
            <a:ext cx="7772400" cy="1056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416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biggest shift isn't the technology - it's who has access to leverage.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939796" y="381000"/>
            <a:ext cx="3264408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3000"/>
              </a:spcBef>
              <a:buNone/>
            </a:pPr>
            <a:r>
              <a:rPr lang="en-US" sz="36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OR REAL?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047213" y="955625"/>
            <a:ext cx="104942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00"/>
              </a:spcBef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ROUND 1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371600" y="1476226"/>
            <a:ext cx="3048000" cy="2539901"/>
          </a:xfrm>
          <a:prstGeom prst="roundRect">
            <a:avLst>
              <a:gd name="adj" fmla="val 4000"/>
            </a:avLst>
          </a:prstGeom>
          <a:solidFill>
            <a:srgbClr val="444444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2541138" y="2660452"/>
            <a:ext cx="708776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Photo A ]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724400" y="1476226"/>
            <a:ext cx="3048000" cy="2539901"/>
          </a:xfrm>
          <a:prstGeom prst="roundRect">
            <a:avLst>
              <a:gd name="adj" fmla="val 4000"/>
            </a:avLst>
          </a:prstGeom>
          <a:solidFill>
            <a:srgbClr val="444444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885435" y="2660452"/>
            <a:ext cx="72593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Photo B ]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800225" y="4193828"/>
            <a:ext cx="1543550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400"/>
              </a:spcBef>
              <a:spcAft>
                <a:spcPts val="160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Which one is AI?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48382" y="381000"/>
            <a:ext cx="2047086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3000"/>
              </a:spcBef>
              <a:buNone/>
            </a:pPr>
            <a:r>
              <a:rPr lang="en-US" sz="36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REVEAL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047213" y="955625"/>
            <a:ext cx="104942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00"/>
              </a:spcBef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ROUND 1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371600" y="1476226"/>
            <a:ext cx="3048000" cy="2539901"/>
          </a:xfrm>
          <a:prstGeom prst="roundRect">
            <a:avLst>
              <a:gd name="adj" fmla="val 4000"/>
            </a:avLst>
          </a:prstGeom>
          <a:solidFill>
            <a:srgbClr val="444444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2264853" y="2660452"/>
            <a:ext cx="126134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Answer Overlay ]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724400" y="1476226"/>
            <a:ext cx="3048000" cy="2539901"/>
          </a:xfrm>
          <a:prstGeom prst="roundRect">
            <a:avLst>
              <a:gd name="adj" fmla="val 4000"/>
            </a:avLst>
          </a:prstGeom>
          <a:solidFill>
            <a:srgbClr val="444444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617653" y="2660452"/>
            <a:ext cx="126134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Answer Overlay ]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939796" y="381000"/>
            <a:ext cx="3264408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3000"/>
              </a:spcBef>
              <a:buNone/>
            </a:pPr>
            <a:r>
              <a:rPr lang="en-US" sz="36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OR REAL?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4047213" y="955625"/>
            <a:ext cx="1049426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00"/>
              </a:spcBef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ROUND 2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371600" y="1476226"/>
            <a:ext cx="3048000" cy="2539901"/>
          </a:xfrm>
          <a:prstGeom prst="roundRect">
            <a:avLst>
              <a:gd name="adj" fmla="val 4000"/>
            </a:avLst>
          </a:prstGeom>
          <a:solidFill>
            <a:srgbClr val="444444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2541138" y="2660452"/>
            <a:ext cx="708776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Photo A ]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724400" y="1476226"/>
            <a:ext cx="3048000" cy="2539901"/>
          </a:xfrm>
          <a:prstGeom prst="roundRect">
            <a:avLst>
              <a:gd name="adj" fmla="val 4000"/>
            </a:avLst>
          </a:prstGeom>
          <a:solidFill>
            <a:srgbClr val="444444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885435" y="2660452"/>
            <a:ext cx="72593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Photo B ]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800225" y="4193828"/>
            <a:ext cx="1543550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400"/>
              </a:spcBef>
              <a:spcAft>
                <a:spcPts val="160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Which one is AI?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58553" y="381000"/>
            <a:ext cx="2026744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3000"/>
              </a:spcBef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VIDEO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3781251" y="923925"/>
            <a:ext cx="158134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February 2023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905000" y="1444526"/>
            <a:ext cx="5334000" cy="3048000"/>
          </a:xfrm>
          <a:prstGeom prst="roundRect">
            <a:avLst>
              <a:gd name="adj" fmla="val 3333"/>
            </a:avLst>
          </a:prstGeom>
          <a:solidFill>
            <a:srgbClr val="333333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706867" y="2863751"/>
            <a:ext cx="17301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14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Embed Video Here ]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58553" y="381000"/>
            <a:ext cx="2026744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3000"/>
              </a:spcBef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VIDEO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312567" y="923925"/>
            <a:ext cx="518717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1905000" y="1444526"/>
            <a:ext cx="5334000" cy="3048000"/>
          </a:xfrm>
          <a:prstGeom prst="roundRect">
            <a:avLst>
              <a:gd name="adj" fmla="val 3333"/>
            </a:avLst>
          </a:prstGeom>
          <a:solidFill>
            <a:srgbClr val="333333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706867" y="2863751"/>
            <a:ext cx="173011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400"/>
              </a:spcBef>
              <a:spcAft>
                <a:spcPts val="1400"/>
              </a:spcAft>
              <a:buNone/>
            </a:pPr>
            <a:r>
              <a:rPr lang="en-US" sz="14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Embed Video Here ]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32456" y="735062"/>
            <a:ext cx="587894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200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JOIN THE CONVERSATION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3302050" y="1455688"/>
            <a:ext cx="2539901" cy="2539901"/>
          </a:xfrm>
          <a:prstGeom prst="roundRect">
            <a:avLst>
              <a:gd name="adj" fmla="val 4000"/>
            </a:avLst>
          </a:prstGeom>
          <a:solidFill>
            <a:srgbClr val="444444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276651" y="2471589"/>
            <a:ext cx="259069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80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SCAN TO JOIN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3276651" y="2731889"/>
            <a:ext cx="259069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00"/>
              </a:spcBef>
              <a:buNone/>
            </a:pPr>
            <a:r>
              <a:rPr lang="en-US" sz="12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[slido code]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5425" y="4198739"/>
            <a:ext cx="1653001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6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Pull out your phones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34704" y="381000"/>
            <a:ext cx="4474443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3000"/>
              </a:spcBef>
              <a:buNone/>
            </a:pPr>
            <a:r>
              <a:rPr lang="en-US" sz="36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GUESS THE YEAR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1371600" y="1209675"/>
            <a:ext cx="3048000" cy="2667000"/>
          </a:xfrm>
          <a:prstGeom prst="roundRect">
            <a:avLst>
              <a:gd name="adj" fmla="val 3810"/>
            </a:avLst>
          </a:prstGeom>
          <a:solidFill>
            <a:srgbClr val="444444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2528234" y="2457450"/>
            <a:ext cx="734583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Image A ]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724400" y="1209675"/>
            <a:ext cx="3048000" cy="2667000"/>
          </a:xfrm>
          <a:prstGeom prst="roundRect">
            <a:avLst>
              <a:gd name="adj" fmla="val 3810"/>
            </a:avLst>
          </a:prstGeom>
          <a:solidFill>
            <a:srgbClr val="444444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872532" y="2457450"/>
            <a:ext cx="751737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Image B ]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249326" y="4054376"/>
            <a:ext cx="2645348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400"/>
              </a:spcBef>
              <a:spcAft>
                <a:spcPts val="160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Same prompt. Different year.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83725" y="1144637"/>
            <a:ext cx="5976551" cy="352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200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After seeing all of that, how do you feel?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3685157" y="1827163"/>
            <a:ext cx="1773686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A) Excited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604550" y="2389138"/>
            <a:ext cx="1934751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B) Nervous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3917268" y="2951113"/>
            <a:ext cx="1309315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C) Both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3161279" y="3513088"/>
            <a:ext cx="2821442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D) I need a drink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70578" y="773162"/>
            <a:ext cx="2602843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HIGHLY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2038683" y="1478012"/>
            <a:ext cx="5066633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AUTONOMOUS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4435831" y="2309813"/>
            <a:ext cx="272338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36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3201204" y="2960638"/>
            <a:ext cx="2741593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DEEPLY</a:t>
            </a:r>
            <a:endParaRPr lang="en-US" sz="4800" dirty="0"/>
          </a:p>
        </p:txBody>
      </p:sp>
      <p:sp>
        <p:nvSpPr>
          <p:cNvPr id="6" name="Text 4"/>
          <p:cNvSpPr/>
          <p:nvPr/>
        </p:nvSpPr>
        <p:spPr>
          <a:xfrm>
            <a:off x="3285305" y="3665488"/>
            <a:ext cx="2573241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</a:t>
            </a:r>
            <a:endParaRPr lang="en-US" sz="4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644689" y="2044750"/>
            <a:ext cx="3854473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won't take your job.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931206" y="2632025"/>
            <a:ext cx="528158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400"/>
              </a:spcBef>
              <a:buNone/>
            </a:pPr>
            <a:r>
              <a:rPr lang="en-US" sz="32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Someone who uses AI will.</a:t>
            </a:r>
            <a:endParaRPr lang="en-US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971069" y="2012900"/>
            <a:ext cx="3201713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Automate tasks,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2628748" y="2606576"/>
            <a:ext cx="3886504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000"/>
              </a:spcBef>
              <a:buNone/>
            </a:pPr>
            <a:r>
              <a:rPr lang="en-US" sz="36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relationships.</a:t>
            </a:r>
            <a:endParaRPr lang="en-US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68405" y="1685925"/>
            <a:ext cx="4407042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6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VALUES</a:t>
            </a:r>
            <a:endParaRPr lang="en-US" sz="6400" dirty="0"/>
          </a:p>
        </p:txBody>
      </p:sp>
      <p:sp>
        <p:nvSpPr>
          <p:cNvPr id="3" name="Text 1"/>
          <p:cNvSpPr/>
          <p:nvPr/>
        </p:nvSpPr>
        <p:spPr>
          <a:xfrm>
            <a:off x="1602398" y="2746325"/>
            <a:ext cx="5939055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000"/>
              </a:spcBef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THE FUTURE-FOCUSED LEADER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945352" y="3247876"/>
            <a:ext cx="1253148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400"/>
              </a:spcBef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Lead the AI Era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4901" y="1401961"/>
            <a:ext cx="803168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</a:t>
            </a:r>
            <a:pPr algn="l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First, AI Amplified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939701" y="1744861"/>
            <a:ext cx="7720786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buNone/>
            </a:pPr>
            <a:r>
              <a:rPr lang="en-US" sz="13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is a multiplier. It amplifies whatever you point it at.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634901" y="2300288"/>
            <a:ext cx="803168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</a:t>
            </a:r>
            <a:pPr algn="l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Courageous Problem Solvers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939701" y="2643188"/>
            <a:ext cx="7720786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buNone/>
            </a:pPr>
            <a:r>
              <a:rPr lang="en-US" sz="13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won't let you hide. Do you have the courage to act?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34901" y="3198614"/>
            <a:ext cx="803168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</a:t>
            </a:r>
            <a:pPr algn="l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Relentlessly Curious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939701" y="3541514"/>
            <a:ext cx="7720786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buNone/>
            </a:pPr>
            <a:r>
              <a:rPr lang="en-US" sz="13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people who thrive aren't the smartest. They're the most curious.</a:t>
            </a:r>
            <a:endParaRPr lang="en-US" sz="13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4901" y="1401961"/>
            <a:ext cx="803168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</a:t>
            </a:r>
            <a:pPr algn="l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Humbly Confident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939701" y="1744861"/>
            <a:ext cx="7720786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buNone/>
            </a:pPr>
            <a:r>
              <a:rPr lang="en-US" sz="13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amplifies whatever you already are.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634901" y="2300288"/>
            <a:ext cx="803168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</a:t>
            </a:r>
            <a:pPr algn="l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 Ownership, Low Drama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939701" y="2643188"/>
            <a:ext cx="7720786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buNone/>
            </a:pPr>
            <a:r>
              <a:rPr lang="en-US" sz="13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can't fix a toxic culture. It will expose it faster.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34901" y="3198614"/>
            <a:ext cx="803168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</a:t>
            </a:r>
            <a:pPr algn="l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Wise Stewards of Leverage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939701" y="3541514"/>
            <a:ext cx="7720786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buNone/>
            </a:pPr>
            <a:r>
              <a:rPr lang="en-US" sz="13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Just because you CAN doesn't mean you SHOULD.</a:t>
            </a:r>
            <a:endParaRPr lang="en-US" sz="13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51587" y="1136749"/>
            <a:ext cx="5040826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AI-GENERATED MUSIC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3184050" y="1704975"/>
            <a:ext cx="2775901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800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Generated from a text prompt.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2874065" y="2019300"/>
            <a:ext cx="3395871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600"/>
              </a:spcBef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musician. No studio. No licensing fees.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2286000" y="2482751"/>
            <a:ext cx="4572000" cy="1524000"/>
          </a:xfrm>
          <a:prstGeom prst="roundRect">
            <a:avLst>
              <a:gd name="adj" fmla="val 6667"/>
            </a:avLst>
          </a:prstGeom>
          <a:solidFill>
            <a:srgbClr val="000000">
              <a:alpha val="25000"/>
            </a:srgbClr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851383" y="3139976"/>
            <a:ext cx="144123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Audio Playback ]</a:t>
            </a:r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4901" y="1401961"/>
            <a:ext cx="803168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7.</a:t>
            </a:r>
            <a:pPr algn="l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Builders, Not Bystanders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939701" y="1744861"/>
            <a:ext cx="7720786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buNone/>
            </a:pPr>
            <a:r>
              <a:rPr lang="en-US" sz="13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cost of trying has never been lower.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634901" y="2300288"/>
            <a:ext cx="803168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</a:t>
            </a:r>
            <a:pPr algn="l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Truthful and Kind Communicators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939701" y="2643188"/>
            <a:ext cx="7720786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buNone/>
            </a:pPr>
            <a:r>
              <a:rPr lang="en-US" sz="13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Clarity is kindness.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34901" y="3198614"/>
            <a:ext cx="8031682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9.</a:t>
            </a:r>
            <a:pPr algn="l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Own the Outcome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939701" y="3541514"/>
            <a:ext cx="7720786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600"/>
              </a:spcBef>
              <a:buNone/>
            </a:pPr>
            <a:r>
              <a:rPr lang="en-US" sz="1300" dirty="0">
                <a:solidFill>
                  <a:srgbClr val="AAAAA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handles the 'what.' Leaders own the 'so what.'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49230" y="2136725"/>
            <a:ext cx="1492392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HIGHLY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639391" y="2597051"/>
            <a:ext cx="2912069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00"/>
              </a:spcBef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AUTONOMOUS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435831" y="2309813"/>
            <a:ext cx="272338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6261848" y="2136725"/>
            <a:ext cx="1573304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DEEPLY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6308757" y="2597051"/>
            <a:ext cx="1479337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00"/>
              </a:spcBef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4901" y="1230660"/>
            <a:ext cx="803168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</a:t>
            </a:r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Human First, AI Amplified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634901" y="1494086"/>
            <a:ext cx="803168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</a:t>
            </a:r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Courageous Problem Solvers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634901" y="1757511"/>
            <a:ext cx="803168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</a:t>
            </a:r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Relentlessly Curious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34901" y="2020937"/>
            <a:ext cx="803168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</a:t>
            </a:r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Humbly Confident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634901" y="2284363"/>
            <a:ext cx="803168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</a:t>
            </a:r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High Ownership, Low Drama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34901" y="2547789"/>
            <a:ext cx="803168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</a:t>
            </a:r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Wise Stewards of Leverage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634901" y="2811214"/>
            <a:ext cx="803168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7.</a:t>
            </a:r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Builders, Not Bystanders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34901" y="3074640"/>
            <a:ext cx="803168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</a:t>
            </a:r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Truthful and Kind Communicators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634901" y="3338066"/>
            <a:ext cx="8031682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9.</a:t>
            </a:r>
            <a:pPr algn="l" indent="0" mar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Own the Outcome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634901" y="3804642"/>
            <a:ext cx="8031682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because AI demands them. Because the people you lead deserve them.</a:t>
            </a:r>
            <a:endParaRPr lang="en-US"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55017" y="2309813"/>
            <a:ext cx="2461817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Yeah, but...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5886602" y="2309813"/>
            <a:ext cx="1942796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if...</a:t>
            </a:r>
            <a:endParaRPr lang="en-US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69382" y="2082850"/>
            <a:ext cx="5605236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'yeah-but' people had reasons.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1305924" y="2632025"/>
            <a:ext cx="6532004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400"/>
              </a:spcBef>
              <a:buNone/>
            </a:pPr>
            <a:r>
              <a:rPr lang="en-US" sz="30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'what-if' people built the future.</a:t>
            </a:r>
            <a:endParaRPr lang="en-US" sz="3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604308" y="1944737"/>
            <a:ext cx="3935385" cy="371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won't replace leaders.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26669" y="2493913"/>
            <a:ext cx="8290661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400"/>
              </a:spcBef>
              <a:buNone/>
            </a:pPr>
            <a:r>
              <a:rPr lang="en-US" sz="24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leaders who ignore leverage will replace themselves.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11044" y="1890713"/>
            <a:ext cx="1321763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fifty years,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800198" y="2258913"/>
            <a:ext cx="5543604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you look back on how you used this technology,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2512315" y="2779514"/>
            <a:ext cx="411922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600"/>
              </a:spcBef>
              <a:buNone/>
            </a:pPr>
            <a:r>
              <a:rPr lang="en-US" sz="3600" b="1" dirty="0">
                <a:solidFill>
                  <a:srgbClr val="F7981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will you be proud?</a:t>
            </a:r>
            <a:endParaRPr lang="en-US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42620" y="1376660"/>
            <a:ext cx="6658761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HIGHLY AUTONOMOUS.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2203240" y="2059186"/>
            <a:ext cx="4737521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800"/>
              </a:spcBef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DEEPLY HUMAN.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3201204" y="2894112"/>
            <a:ext cx="2741593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2000"/>
              </a:spcBef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Stay curious. Stay connected.</a:t>
            </a:r>
            <a:endParaRPr lang="en-US" sz="1600" dirty="0"/>
          </a:p>
        </p:txBody>
      </p:sp>
      <p:pic>
        <p:nvPicPr>
          <p:cNvPr id="5" name="Image 0" descr="/tmp/ffl-slides/assets/logo-full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437037"/>
            <a:ext cx="1524000" cy="3296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88756" y="1603325"/>
            <a:ext cx="2766489" cy="1400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</a:t>
            </a:r>
            <a:endParaRPr lang="en-US" sz="9600" dirty="0"/>
          </a:p>
        </p:txBody>
      </p:sp>
      <p:sp>
        <p:nvSpPr>
          <p:cNvPr id="3" name="Text 1"/>
          <p:cNvSpPr/>
          <p:nvPr/>
        </p:nvSpPr>
        <p:spPr>
          <a:xfrm>
            <a:off x="3019038" y="3130451"/>
            <a:ext cx="3105924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000"/>
              </a:spcBef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INTERNET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88756" y="1603325"/>
            <a:ext cx="2766489" cy="1400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</a:t>
            </a:r>
            <a:endParaRPr lang="en-US" sz="9600" dirty="0"/>
          </a:p>
        </p:txBody>
      </p:sp>
      <p:sp>
        <p:nvSpPr>
          <p:cNvPr id="3" name="Text 1"/>
          <p:cNvSpPr/>
          <p:nvPr/>
        </p:nvSpPr>
        <p:spPr>
          <a:xfrm>
            <a:off x="3269364" y="3130451"/>
            <a:ext cx="2605272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000"/>
              </a:spcBef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iPHONE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038499"/>
            <a:ext cx="7772400" cy="1066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42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That's how fast 'revolutionary' becomes 'obvious.'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88756" y="1603325"/>
            <a:ext cx="2766489" cy="1400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</a:t>
            </a:r>
            <a:endParaRPr lang="en-US" sz="9600" dirty="0"/>
          </a:p>
        </p:txBody>
      </p:sp>
      <p:sp>
        <p:nvSpPr>
          <p:cNvPr id="3" name="Text 1"/>
          <p:cNvSpPr/>
          <p:nvPr/>
        </p:nvSpPr>
        <p:spPr>
          <a:xfrm>
            <a:off x="1740692" y="3130451"/>
            <a:ext cx="5662467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000"/>
              </a:spcBef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ARTIFICIAL INTELLIGENCE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" y="2038499"/>
            <a:ext cx="7772400" cy="1066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42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Ditches still need to be dug. We just have backhoes now.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98001" y="1184225"/>
            <a:ext cx="5147849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A SCALE OF 1-10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1980390" y="1835051"/>
            <a:ext cx="5183219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1000"/>
              </a:spcBef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confident are you using AI in your work?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2031950" y="2435126"/>
            <a:ext cx="5079950" cy="1524000"/>
          </a:xfrm>
          <a:prstGeom prst="roundRect">
            <a:avLst>
              <a:gd name="adj" fmla="val 6667"/>
            </a:avLst>
          </a:prstGeom>
          <a:solidFill>
            <a:srgbClr val="333333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981151" y="3044726"/>
            <a:ext cx="518154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4800"/>
              </a:spcBef>
              <a:spcAft>
                <a:spcPts val="1400"/>
              </a:spcAft>
              <a:buNone/>
            </a:pPr>
            <a:r>
              <a:rPr lang="en-US" sz="1400" dirty="0">
                <a:solidFill>
                  <a:srgbClr val="8888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Live Poll Results ]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Focused Leaders Summit 2026 - Opening Keynote</dc:title>
  <dc:subject>The Future Is Both Highly Autonomous and Deeply Human</dc:subject>
  <dc:creator>Jay Owen</dc:creator>
  <cp:lastModifiedBy>Jay Owen</cp:lastModifiedBy>
  <cp:revision>1</cp:revision>
  <dcterms:created xsi:type="dcterms:W3CDTF">2026-04-04T13:24:39Z</dcterms:created>
  <dcterms:modified xsi:type="dcterms:W3CDTF">2026-04-04T13:24:39Z</dcterms:modified>
</cp:coreProperties>
</file>